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9"/>
    <p:restoredTop sz="85210"/>
  </p:normalViewPr>
  <p:slideViewPr>
    <p:cSldViewPr snapToGrid="0" snapToObjects="1">
      <p:cViewPr varScale="1">
        <p:scale>
          <a:sx n="135" d="100"/>
          <a:sy n="135" d="100"/>
        </p:scale>
        <p:origin x="184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3/26/24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sewilcox/IBM-Data-Science-Capstone-SpaceX/blob/e7eb4fca5181deafda1f7a9f37a1426a3c3814b6/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sewilcox/IBM-Data-Science-Capstone-SpaceX/blob/a0eb41c38f19bcc5df90f55bf43ddffe48a9d7e5/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sewilcox/IBM-Data-Science-Capstone-SpaceX/blob/b5c125ed261ce5e41cb6e6f37c5e63a55098a86f/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sewilcox/IBM-Data-Science-Capstone-SpaceX/blob/192f2777cb4d3845d11974cc27f79c05139adc15/spacex_dash%20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sewilcox/IBM-Data-Science-Capstone-SpaceX/blob/f4c02485fccc0833ca81d31a59571d8002e5005e/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José Luis Martín Egido</a:t>
            </a:r>
          </a:p>
          <a:p>
            <a:r>
              <a:rPr lang="en-US" dirty="0">
                <a:solidFill>
                  <a:schemeClr val="bg2"/>
                </a:solidFill>
                <a:latin typeface="Abadi" panose="020B0604020104020204" pitchFamily="34" charset="0"/>
                <a:ea typeface="SF Pro" pitchFamily="2" charset="0"/>
                <a:cs typeface="SF Pro" pitchFamily="2" charset="0"/>
              </a:rPr>
              <a:t>12</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21362" cy="4351338"/>
          </a:xfrm>
          <a:prstGeom prst="rect">
            <a:avLst/>
          </a:prstGeom>
        </p:spPr>
        <p:txBody>
          <a:bodyPr/>
          <a:lstStyle/>
          <a:p>
            <a:r>
              <a:rPr lang="en-US" sz="2000" dirty="0">
                <a:solidFill>
                  <a:schemeClr val="accent3">
                    <a:lumMod val="25000"/>
                  </a:schemeClr>
                </a:solidFill>
                <a:latin typeface="Abadi" panose="020B0604020104020204" pitchFamily="34" charset="0"/>
              </a:rPr>
              <a:t>We performed exploratory data analysis and determined the training labels.</a:t>
            </a:r>
          </a:p>
          <a:p>
            <a:r>
              <a:rPr lang="en-US" sz="20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0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000" dirty="0">
                <a:solidFill>
                  <a:schemeClr val="accent3">
                    <a:lumMod val="25000"/>
                  </a:schemeClr>
                </a:solidFill>
                <a:latin typeface="Abadi" panose="020B0604020104020204" pitchFamily="34" charset="0"/>
              </a:rPr>
              <a:t>The link to the notebook is</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hlinkClick r:id="rId3"/>
              </a:rPr>
              <a:t>https://github.com/josewilcox/IBM-Data-Science-Capstone-SpaceX/blob/e7eb4fca5181deafda1f7a9f37a1426a3c3814b6/Data%20wrangling.ipynb</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2">
            <a:extLst>
              <a:ext uri="{FF2B5EF4-FFF2-40B4-BE49-F238E27FC236}">
                <a16:creationId xmlns:a16="http://schemas.microsoft.com/office/drawing/2014/main" id="{93C6EF74-F831-DF27-B9C0-E4C1CB4BF0A5}"/>
              </a:ext>
            </a:extLst>
          </p:cNvPr>
          <p:cNvPicPr>
            <a:picLocks noChangeAspect="1"/>
          </p:cNvPicPr>
          <p:nvPr/>
        </p:nvPicPr>
        <p:blipFill>
          <a:blip r:embed="rId4"/>
          <a:stretch>
            <a:fillRect/>
          </a:stretch>
        </p:blipFill>
        <p:spPr>
          <a:xfrm>
            <a:off x="6440720" y="172452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br>
              <a:rPr lang="en-US" sz="2200" dirty="0">
                <a:solidFill>
                  <a:schemeClr val="accent3">
                    <a:lumMod val="25000"/>
                  </a:schemeClr>
                </a:solidFill>
                <a:latin typeface="Abadi"/>
              </a:rPr>
            </a:br>
            <a:r>
              <a:rPr lang="en-US" sz="2200" dirty="0">
                <a:solidFill>
                  <a:schemeClr val="accent3">
                    <a:lumMod val="25000"/>
                  </a:schemeClr>
                </a:solidFill>
                <a:latin typeface="Abadi"/>
                <a:hlinkClick r:id="rId3"/>
              </a:rPr>
              <a:t>https://github.com/josewilcox/IBM-Data-Science-Capstone-SpaceX/blob/a0eb41c38f19bcc5df90f55bf43ddffe48a9d7e5/EDA%20with%20Data%20Visualization.ipynb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8">
            <a:extLst>
              <a:ext uri="{FF2B5EF4-FFF2-40B4-BE49-F238E27FC236}">
                <a16:creationId xmlns:a16="http://schemas.microsoft.com/office/drawing/2014/main" id="{9CDE35C9-7EF9-F6FB-895F-5AE1077BA0E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pPr>
            <a:r>
              <a:rPr lang="es-ES" sz="1400" dirty="0" err="1">
                <a:solidFill>
                  <a:schemeClr val="accent3">
                    <a:lumMod val="25000"/>
                  </a:schemeClr>
                </a:solidFill>
                <a:latin typeface="Abadi"/>
              </a:rPr>
              <a:t>The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names</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of</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the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unique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launch</a:t>
            </a:r>
            <a:r>
              <a:rPr lang="es-ES" sz="1400" dirty="0">
                <a:solidFill>
                  <a:schemeClr val="accent3">
                    <a:lumMod val="25000"/>
                  </a:schemeClr>
                </a:solidFill>
                <a:latin typeface="Abadi"/>
              </a:rPr>
              <a:t> sites in </a:t>
            </a:r>
            <a:r>
              <a:rPr lang="es-ES" sz="1400" dirty="0" err="1">
                <a:solidFill>
                  <a:schemeClr val="accent3">
                    <a:lumMod val="25000"/>
                  </a:schemeClr>
                </a:solidFill>
                <a:latin typeface="Abadi"/>
              </a:rPr>
              <a:t>the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space</a:t>
            </a:r>
            <a:r>
              <a:rPr lang="es-ES" sz="1400" dirty="0">
                <a:solidFill>
                  <a:schemeClr val="accent3">
                    <a:lumMod val="25000"/>
                  </a:schemeClr>
                </a:solidFill>
                <a:latin typeface="Abadi"/>
              </a:rPr>
              <a:t> misión</a:t>
            </a:r>
          </a:p>
          <a:p>
            <a:pPr lvl="1">
              <a:lnSpc>
                <a:spcPct val="100000"/>
              </a:lnSpc>
              <a:spcBef>
                <a:spcPts val="1400"/>
              </a:spcBef>
            </a:pPr>
            <a:r>
              <a:rPr lang="es-ES" sz="1400" dirty="0" err="1">
                <a:solidFill>
                  <a:schemeClr val="accent3">
                    <a:lumMod val="25000"/>
                  </a:schemeClr>
                </a:solidFill>
                <a:latin typeface="Abadi"/>
              </a:rPr>
              <a:t>Average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payload</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mass</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carried</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by</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booster</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version</a:t>
            </a:r>
            <a:r>
              <a:rPr lang="es-ES" sz="1400" dirty="0">
                <a:solidFill>
                  <a:schemeClr val="accent3">
                    <a:lumMod val="25000"/>
                  </a:schemeClr>
                </a:solidFill>
                <a:latin typeface="Abadi"/>
              </a:rPr>
              <a:t> F9 v1.1</a:t>
            </a:r>
          </a:p>
          <a:p>
            <a:pPr lvl="1">
              <a:lnSpc>
                <a:spcPct val="100000"/>
              </a:lnSpc>
              <a:spcBef>
                <a:spcPts val="1400"/>
              </a:spcBef>
            </a:pPr>
            <a:r>
              <a:rPr lang="es-ES" sz="1400" dirty="0" err="1">
                <a:solidFill>
                  <a:schemeClr val="accent3">
                    <a:lumMod val="25000"/>
                  </a:schemeClr>
                </a:solidFill>
                <a:latin typeface="Abadi"/>
              </a:rPr>
              <a:t>The</a:t>
            </a:r>
            <a:r>
              <a:rPr lang="es-ES" sz="1400" dirty="0">
                <a:solidFill>
                  <a:schemeClr val="accent3">
                    <a:lumMod val="25000"/>
                  </a:schemeClr>
                </a:solidFill>
                <a:latin typeface="Abadi"/>
              </a:rPr>
              <a:t> date </a:t>
            </a:r>
            <a:r>
              <a:rPr lang="es-ES" sz="1400" dirty="0" err="1">
                <a:solidFill>
                  <a:schemeClr val="accent3">
                    <a:lumMod val="25000"/>
                  </a:schemeClr>
                </a:solidFill>
                <a:latin typeface="Abadi"/>
              </a:rPr>
              <a:t>when</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the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first</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succesful</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landing</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outcome</a:t>
            </a:r>
            <a:r>
              <a:rPr lang="es-ES" sz="1400" dirty="0">
                <a:solidFill>
                  <a:schemeClr val="accent3">
                    <a:lumMod val="25000"/>
                  </a:schemeClr>
                </a:solidFill>
                <a:latin typeface="Abadi"/>
              </a:rPr>
              <a:t> in </a:t>
            </a:r>
            <a:r>
              <a:rPr lang="es-ES" sz="1400" dirty="0" err="1">
                <a:solidFill>
                  <a:schemeClr val="accent3">
                    <a:lumMod val="25000"/>
                  </a:schemeClr>
                </a:solidFill>
                <a:latin typeface="Abadi"/>
              </a:rPr>
              <a:t>ground</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pad</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was</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acheived</a:t>
            </a:r>
            <a:endParaRPr lang="es-ES" sz="1400" dirty="0">
              <a:solidFill>
                <a:schemeClr val="accent3">
                  <a:lumMod val="25000"/>
                </a:schemeClr>
              </a:solidFill>
              <a:latin typeface="Abadi"/>
            </a:endParaRPr>
          </a:p>
          <a:p>
            <a:pPr lvl="1">
              <a:lnSpc>
                <a:spcPct val="100000"/>
              </a:lnSpc>
              <a:spcBef>
                <a:spcPts val="1400"/>
              </a:spcBef>
            </a:pPr>
            <a:r>
              <a:rPr lang="es-ES" sz="1400" dirty="0" err="1">
                <a:solidFill>
                  <a:schemeClr val="accent3">
                    <a:lumMod val="25000"/>
                  </a:schemeClr>
                </a:solidFill>
                <a:latin typeface="Abadi"/>
              </a:rPr>
              <a:t>The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names</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of</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the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booster_versions</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which</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have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carried</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the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maximum</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payload</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mass</a:t>
            </a:r>
            <a:endParaRPr lang="es-ES" sz="1400" dirty="0">
              <a:solidFill>
                <a:schemeClr val="accent3">
                  <a:lumMod val="25000"/>
                </a:schemeClr>
              </a:solidFill>
              <a:latin typeface="Abadi"/>
            </a:endParaRPr>
          </a:p>
          <a:p>
            <a:pPr lvl="1">
              <a:lnSpc>
                <a:spcPct val="100000"/>
              </a:lnSpc>
              <a:spcBef>
                <a:spcPts val="1400"/>
              </a:spcBef>
            </a:pPr>
            <a:r>
              <a:rPr lang="es-ES" sz="1400" dirty="0">
                <a:solidFill>
                  <a:schemeClr val="accent3">
                    <a:lumMod val="25000"/>
                  </a:schemeClr>
                </a:solidFill>
                <a:latin typeface="Abadi"/>
              </a:rPr>
              <a:t>Rank </a:t>
            </a:r>
            <a:r>
              <a:rPr lang="es-ES" sz="1400" dirty="0" err="1">
                <a:solidFill>
                  <a:schemeClr val="accent3">
                    <a:lumMod val="25000"/>
                  </a:schemeClr>
                </a:solidFill>
                <a:latin typeface="Abadi"/>
              </a:rPr>
              <a:t>the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count</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of</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landing</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outcomes</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such</a:t>
            </a:r>
            <a:r>
              <a:rPr lang="es-ES" sz="1400" dirty="0">
                <a:solidFill>
                  <a:schemeClr val="accent3">
                    <a:lumMod val="25000"/>
                  </a:schemeClr>
                </a:solidFill>
                <a:latin typeface="Abadi"/>
              </a:rPr>
              <a:t> as </a:t>
            </a:r>
            <a:r>
              <a:rPr lang="es-ES" sz="1400" dirty="0" err="1">
                <a:solidFill>
                  <a:schemeClr val="accent3">
                    <a:lumMod val="25000"/>
                  </a:schemeClr>
                </a:solidFill>
                <a:latin typeface="Abadi"/>
              </a:rPr>
              <a:t>Failure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drone</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ship</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or</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Success</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ground</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pad</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between</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the</a:t>
            </a:r>
            <a:r>
              <a:rPr lang="es-ES" sz="1400" dirty="0">
                <a:solidFill>
                  <a:schemeClr val="accent3">
                    <a:lumMod val="25000"/>
                  </a:schemeClr>
                </a:solidFill>
                <a:latin typeface="Abadi"/>
              </a:rPr>
              <a:t> date 2010-06-04 and 2017-03-20, in </a:t>
            </a:r>
            <a:r>
              <a:rPr lang="es-ES" sz="1400" dirty="0" err="1">
                <a:solidFill>
                  <a:schemeClr val="accent3">
                    <a:lumMod val="25000"/>
                  </a:schemeClr>
                </a:solidFill>
                <a:latin typeface="Abadi"/>
              </a:rPr>
              <a:t>descending</a:t>
            </a:r>
            <a:r>
              <a:rPr lang="es-ES" sz="1400" dirty="0">
                <a:solidFill>
                  <a:schemeClr val="accent3">
                    <a:lumMod val="25000"/>
                  </a:schemeClr>
                </a:solidFill>
                <a:latin typeface="Abadi"/>
              </a:rPr>
              <a:t> </a:t>
            </a:r>
            <a:r>
              <a:rPr lang="es-ES" sz="1400" dirty="0" err="1">
                <a:solidFill>
                  <a:schemeClr val="accent3">
                    <a:lumMod val="25000"/>
                  </a:schemeClr>
                </a:solidFill>
                <a:latin typeface="Abadi"/>
              </a:rPr>
              <a:t>order</a:t>
            </a:r>
            <a:r>
              <a:rPr lang="es-ES" sz="1400" dirty="0">
                <a:solidFill>
                  <a:schemeClr val="accent3">
                    <a:lumMod val="25000"/>
                  </a:schemeClr>
                </a:solidFill>
                <a:latin typeface="Abadi"/>
              </a:rPr>
              <a:t>.</a:t>
            </a:r>
            <a:endParaRPr lang="en-US" sz="14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https://github.com/josewilcox/IBM-Data-Science-Capstone-SpaceX/blob/b5c125ed261ce5e41cb6e6f37c5e63a55098a86f/EDA%20with%20SQL.ipynb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josewilcox</a:t>
            </a:r>
            <a:r>
              <a:rPr lang="en-US" sz="2200" dirty="0">
                <a:solidFill>
                  <a:schemeClr val="accent3">
                    <a:lumMod val="25000"/>
                  </a:schemeClr>
                </a:solidFill>
                <a:latin typeface="Abadi" panose="020B0604020104020204" pitchFamily="34" charset="0"/>
              </a:rPr>
              <a:t>/IBM-Data-Science-Capstone-SpaceX/blob/bbf8061733bb365d754f9b31ef6261d8d2dc9c64/Interactive%20Visual%20Analytics%20with%20Folium.ipynb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br>
              <a:rPr lang="en-US" sz="2200" dirty="0">
                <a:solidFill>
                  <a:schemeClr val="accent3">
                    <a:lumMod val="25000"/>
                  </a:schemeClr>
                </a:solidFill>
                <a:latin typeface="Abadi"/>
              </a:rPr>
            </a:br>
            <a:r>
              <a:rPr lang="en-US" sz="2200" dirty="0">
                <a:solidFill>
                  <a:schemeClr val="accent3">
                    <a:lumMod val="25000"/>
                  </a:schemeClr>
                </a:solidFill>
                <a:latin typeface="Abadi"/>
                <a:hlinkClick r:id="rId3"/>
              </a:rPr>
              <a:t>https://github.com/josewilcox/IBM-Data-Science-Capstone-SpaceX/blob/192f2777cb4d3845d11974cc27f79c05139adc15/spacex_dash%20app.py</a:t>
            </a:r>
            <a:endParaRPr lang="en-US" sz="2200" dirty="0">
              <a:solidFill>
                <a:schemeClr val="accent3">
                  <a:lumMod val="25000"/>
                </a:schemeClr>
              </a:solidFill>
              <a:latin typeface="Abadi"/>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https://github.com/josewilcox</a:t>
            </a:r>
            <a:r>
              <a:rPr lang="en-US" sz="2200">
                <a:solidFill>
                  <a:schemeClr val="accent3">
                    <a:lumMod val="25000"/>
                  </a:schemeClr>
                </a:solidFill>
                <a:latin typeface="Abadi" panose="020B0604020104020204" pitchFamily="34" charset="0"/>
                <a:hlinkClick r:id="rId3"/>
              </a:rPr>
              <a:t>/IBM-Data-Science-Capstone-SpaceX/blob/f4c02485fccc0833ca81d31a59571d8002e5005e/Machine%20learning%20prediction.ipynb</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206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a:extLst>
              <a:ext uri="{FF2B5EF4-FFF2-40B4-BE49-F238E27FC236}">
                <a16:creationId xmlns:a16="http://schemas.microsoft.com/office/drawing/2014/main" id="{26B46571-81FD-D832-54D3-7F59D7D20C1D}"/>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a:t>
            </a:r>
            <a:r>
              <a:rPr lang="en-US" sz="2200" dirty="0" err="1">
                <a:solidFill>
                  <a:schemeClr val="accent3">
                    <a:lumMod val="25000"/>
                  </a:schemeClr>
                </a:solidFill>
                <a:latin typeface="Abadi" panose="020B0604020104020204" pitchFamily="34" charset="0"/>
              </a:rPr>
              <a:t>fot</a:t>
            </a:r>
            <a:r>
              <a:rPr lang="en-US" sz="2200" dirty="0">
                <a:solidFill>
                  <a:schemeClr val="accent3">
                    <a:lumMod val="25000"/>
                  </a:schemeClr>
                </a:solidFill>
                <a:latin typeface="Abadi" panose="020B0604020104020204" pitchFamily="34" charset="0"/>
              </a:rPr>
              <a:t> the launch site CCAFS SLC 40 the higher the success rate for the rocket.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a:extLst>
              <a:ext uri="{FF2B5EF4-FFF2-40B4-BE49-F238E27FC236}">
                <a16:creationId xmlns:a16="http://schemas.microsoft.com/office/drawing/2014/main" id="{B5626E6E-69D7-F6D4-6C36-F1FE87A6C950}"/>
              </a:ext>
            </a:extLst>
          </p:cNvPr>
          <p:cNvPicPr>
            <a:picLocks noChangeAspect="1"/>
          </p:cNvPicPr>
          <p:nvPr/>
        </p:nvPicPr>
        <p:blipFill>
          <a:blip r:embed="rId3"/>
          <a:stretch>
            <a:fillRect/>
          </a:stretch>
        </p:blipFill>
        <p:spPr>
          <a:xfrm>
            <a:off x="999241" y="3179605"/>
            <a:ext cx="10354559"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766F744F-3AB2-7F46-81C9-86225E8EFA4F}"/>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F1907C-BDEF-33A8-435E-1B35CA6A1C07}"/>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59871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a:extLst>
              <a:ext uri="{FF2B5EF4-FFF2-40B4-BE49-F238E27FC236}">
                <a16:creationId xmlns:a16="http://schemas.microsoft.com/office/drawing/2014/main" id="{12ABDE00-ECE4-18C6-2A7D-815AFA750054}"/>
              </a:ext>
            </a:extLst>
          </p:cNvPr>
          <p:cNvPicPr>
            <a:picLocks noChangeAspect="1"/>
          </p:cNvPicPr>
          <p:nvPr/>
        </p:nvPicPr>
        <p:blipFill>
          <a:blip r:embed="rId3"/>
          <a:stretch>
            <a:fillRect/>
          </a:stretch>
        </p:blipFill>
        <p:spPr>
          <a:xfrm>
            <a:off x="1003765"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14">
            <a:extLst>
              <a:ext uri="{FF2B5EF4-FFF2-40B4-BE49-F238E27FC236}">
                <a16:creationId xmlns:a16="http://schemas.microsoft.com/office/drawing/2014/main" id="{D3B79DA8-85F8-86D2-F415-CC50E2D087DA}"/>
              </a:ext>
            </a:extLst>
          </p:cNvPr>
          <p:cNvPicPr>
            <a:picLocks noChangeAspect="1"/>
          </p:cNvPicPr>
          <p:nvPr/>
        </p:nvPicPr>
        <p:blipFill>
          <a:blip r:embed="rId3"/>
          <a:stretch>
            <a:fillRect/>
          </a:stretch>
        </p:blipFill>
        <p:spPr>
          <a:xfrm>
            <a:off x="2799181" y="2716785"/>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9D924F56-7124-2EAE-80E8-3DB5F4A69894}"/>
              </a:ext>
            </a:extLst>
          </p:cNvPr>
          <p:cNvPicPr>
            <a:picLocks noChangeAspect="1"/>
          </p:cNvPicPr>
          <p:nvPr/>
        </p:nvPicPr>
        <p:blipFill>
          <a:blip r:embed="rId3"/>
          <a:stretch>
            <a:fillRect/>
          </a:stretch>
        </p:blipFill>
        <p:spPr>
          <a:xfrm>
            <a:off x="2646388" y="2642539"/>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22EB33D6-46E6-97FF-3CD4-C949DEAD98EA}"/>
              </a:ext>
            </a:extLst>
          </p:cNvPr>
          <p:cNvPicPr>
            <a:picLocks noChangeAspect="1"/>
          </p:cNvPicPr>
          <p:nvPr/>
        </p:nvPicPr>
        <p:blipFill>
          <a:blip r:embed="rId3"/>
          <a:stretch>
            <a:fillRect/>
          </a:stretch>
        </p:blipFill>
        <p:spPr>
          <a:xfrm>
            <a:off x="867266" y="1626375"/>
            <a:ext cx="10028374" cy="2907149"/>
          </a:xfrm>
          <a:prstGeom prst="rect">
            <a:avLst/>
          </a:prstGeom>
        </p:spPr>
      </p:pic>
      <p:sp>
        <p:nvSpPr>
          <p:cNvPr id="6" name="CuadroTexto 5">
            <a:extLst>
              <a:ext uri="{FF2B5EF4-FFF2-40B4-BE49-F238E27FC236}">
                <a16:creationId xmlns:a16="http://schemas.microsoft.com/office/drawing/2014/main" id="{7239C4E2-7D0F-8385-A961-DE8D5E0147D6}"/>
              </a:ext>
            </a:extLst>
          </p:cNvPr>
          <p:cNvSpPr txBox="1"/>
          <p:nvPr/>
        </p:nvSpPr>
        <p:spPr>
          <a:xfrm>
            <a:off x="980388" y="4883085"/>
            <a:ext cx="8349722" cy="646331"/>
          </a:xfrm>
          <a:prstGeom prst="rect">
            <a:avLst/>
          </a:prstGeom>
          <a:noFill/>
        </p:spPr>
        <p:txBody>
          <a:bodyPr wrap="none" rtlCol="0">
            <a:spAutoFit/>
          </a:bodyPr>
          <a:lstStyle/>
          <a:p>
            <a:r>
              <a:rPr lang="en-US" sz="1800" dirty="0">
                <a:solidFill>
                  <a:schemeClr val="accent3">
                    <a:lumMod val="25000"/>
                  </a:schemeClr>
                </a:solidFill>
                <a:latin typeface="Abadi" panose="020B0604020104020204" pitchFamily="34" charset="0"/>
              </a:rPr>
              <a:t>We used the query above to display 5 records where launch sites begin with `CCA`</a:t>
            </a:r>
          </a:p>
          <a:p>
            <a:endParaRPr lang="es-ES"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a:extLst>
              <a:ext uri="{FF2B5EF4-FFF2-40B4-BE49-F238E27FC236}">
                <a16:creationId xmlns:a16="http://schemas.microsoft.com/office/drawing/2014/main" id="{670AF35E-A387-EEA9-4D61-54CA98ECEFF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a:p>
            <a:pPr>
              <a:spcBef>
                <a:spcPts val="1400"/>
              </a:spcBef>
            </a:pPr>
            <a:endParaRPr lang="en-US" sz="2400" dirty="0">
              <a:latin typeface="Abadi" panose="020B0604020104020204" pitchFamily="34" charset="0"/>
            </a:endParaRP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a:extLst>
              <a:ext uri="{FF2B5EF4-FFF2-40B4-BE49-F238E27FC236}">
                <a16:creationId xmlns:a16="http://schemas.microsoft.com/office/drawing/2014/main" id="{F1491CA4-F7FC-718E-3B93-C8CC39A08B44}"/>
              </a:ext>
            </a:extLst>
          </p:cNvPr>
          <p:cNvPicPr>
            <a:picLocks noChangeAspect="1"/>
          </p:cNvPicPr>
          <p:nvPr/>
        </p:nvPicPr>
        <p:blipFill>
          <a:blip r:embed="rId3"/>
          <a:stretch>
            <a:fillRect/>
          </a:stretch>
        </p:blipFill>
        <p:spPr>
          <a:xfrm>
            <a:off x="2464699" y="2791854"/>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a:p>
            <a:pPr>
              <a:spcBef>
                <a:spcPts val="1400"/>
              </a:spcBef>
            </a:pPr>
            <a:endParaRPr lang="en-US" sz="2400" dirty="0">
              <a:latin typeface="Abadi" panose="020B0604020104020204" pitchFamily="34" charset="0"/>
            </a:endParaRP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a:extLst>
              <a:ext uri="{FF2B5EF4-FFF2-40B4-BE49-F238E27FC236}">
                <a16:creationId xmlns:a16="http://schemas.microsoft.com/office/drawing/2014/main" id="{73B6220D-4ABD-5F99-C533-110FE250F098}"/>
              </a:ext>
            </a:extLst>
          </p:cNvPr>
          <p:cNvPicPr>
            <a:picLocks noChangeAspect="1"/>
          </p:cNvPicPr>
          <p:nvPr/>
        </p:nvPicPr>
        <p:blipFill>
          <a:blip r:embed="rId3"/>
          <a:stretch>
            <a:fillRect/>
          </a:stretch>
        </p:blipFill>
        <p:spPr>
          <a:xfrm>
            <a:off x="2222182" y="2858167"/>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a:extLst>
              <a:ext uri="{FF2B5EF4-FFF2-40B4-BE49-F238E27FC236}">
                <a16:creationId xmlns:a16="http://schemas.microsoft.com/office/drawing/2014/main" id="{72765D84-5691-CBC6-8906-40DE16FC7A80}"/>
              </a:ext>
            </a:extLst>
          </p:cNvPr>
          <p:cNvPicPr>
            <a:picLocks noChangeAspect="1"/>
          </p:cNvPicPr>
          <p:nvPr/>
        </p:nvPicPr>
        <p:blipFill>
          <a:blip r:embed="rId3"/>
          <a:stretch>
            <a:fillRect/>
          </a:stretch>
        </p:blipFill>
        <p:spPr>
          <a:xfrm>
            <a:off x="3744935" y="3429000"/>
            <a:ext cx="3795737" cy="260048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38606"/>
            <a:ext cx="5950944" cy="508860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	</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a:spcBef>
                <a:spcPts val="1400"/>
              </a:spcBef>
            </a:pPr>
            <a:endParaRPr lang="en-US" sz="2400" dirty="0">
              <a:latin typeface="Abadi" panose="020B0604020104020204" pitchFamily="34" charset="0"/>
            </a:endParaRP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8181DB75-A535-E940-4BA5-5A2AC3F8E6C2}"/>
              </a:ext>
            </a:extLst>
          </p:cNvPr>
          <p:cNvPicPr>
            <a:picLocks noChangeAspect="1"/>
          </p:cNvPicPr>
          <p:nvPr/>
        </p:nvPicPr>
        <p:blipFill>
          <a:blip r:embed="rId3"/>
          <a:stretch>
            <a:fillRect/>
          </a:stretch>
        </p:blipFill>
        <p:spPr>
          <a:xfrm>
            <a:off x="3751179" y="2937480"/>
            <a:ext cx="2987223" cy="270917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38E74559-0122-0EAB-2987-EEBE10ED7BE8}"/>
              </a:ext>
            </a:extLst>
          </p:cNvPr>
          <p:cNvPicPr>
            <a:picLocks noChangeAspect="1"/>
          </p:cNvPicPr>
          <p:nvPr/>
        </p:nvPicPr>
        <p:blipFill>
          <a:blip r:embed="rId3"/>
          <a:stretch>
            <a:fillRect/>
          </a:stretch>
        </p:blipFill>
        <p:spPr>
          <a:xfrm>
            <a:off x="3135890" y="3067275"/>
            <a:ext cx="3674905" cy="29582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a:extLst>
              <a:ext uri="{FF2B5EF4-FFF2-40B4-BE49-F238E27FC236}">
                <a16:creationId xmlns:a16="http://schemas.microsoft.com/office/drawing/2014/main" id="{E1D12BA0-CB0C-BF4D-3AA0-FC5CFA0B27EA}"/>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76BA0085-04A2-76EE-B986-75EB2CB0A4F8}"/>
              </a:ext>
            </a:extLst>
          </p:cNvPr>
          <p:cNvPicPr>
            <a:picLocks noChangeAspect="1"/>
          </p:cNvPicPr>
          <p:nvPr/>
        </p:nvPicPr>
        <p:blipFill>
          <a:blip r:embed="rId3"/>
          <a:stretch>
            <a:fillRect/>
          </a:stretch>
        </p:blipFill>
        <p:spPr>
          <a:xfrm>
            <a:off x="3400491" y="3429000"/>
            <a:ext cx="3945576" cy="27674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3B396C28-4A09-EE26-3379-A8F7E92458D9}"/>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2934ED8C-BF28-226A-1E07-05FB07724B5F}"/>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8BDE9222-3027-6CD3-5979-2C391340E621}"/>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33E997B8-161C-F507-328F-AC4568DE1223}"/>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4276"/>
            <a:ext cx="10249773" cy="455314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4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24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24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2400" dirty="0">
                <a:solidFill>
                  <a:schemeClr val="accent3">
                    <a:lumMod val="25000"/>
                  </a:schemeClr>
                </a:solidFill>
                <a:latin typeface="Abadi" panose="020B0604020104020204" pitchFamily="34" charset="0"/>
              </a:rPr>
              <a:t>What operating conditions needs to be in place to ensure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029A1C12-05CD-6D6A-A46B-4DCF9E566737}"/>
              </a:ext>
            </a:extLst>
          </p:cNvPr>
          <p:cNvPicPr>
            <a:picLocks noChangeAspect="1"/>
          </p:cNvPicPr>
          <p:nvPr/>
        </p:nvPicPr>
        <p:blipFill>
          <a:blip r:embed="rId3"/>
          <a:stretch>
            <a:fillRect/>
          </a:stretch>
        </p:blipFill>
        <p:spPr>
          <a:xfrm>
            <a:off x="2123100" y="1242623"/>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AFCAD29C-9A64-3187-9224-1532BF36961A}"/>
              </a:ext>
            </a:extLst>
          </p:cNvPr>
          <p:cNvPicPr>
            <a:picLocks noGrp="1" noChangeAspect="1"/>
          </p:cNvPicPr>
          <p:nvPr>
            <p:ph idx="4294967295"/>
          </p:nvPr>
        </p:nvPicPr>
        <p:blipFill>
          <a:blip r:embed="rId3"/>
          <a:stretch>
            <a:fillRect/>
          </a:stretch>
        </p:blipFill>
        <p:spPr>
          <a:xfrm>
            <a:off x="769938" y="2122343"/>
            <a:ext cx="10414000" cy="37579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515600" cy="3811588"/>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a:extLst>
              <a:ext uri="{FF2B5EF4-FFF2-40B4-BE49-F238E27FC236}">
                <a16:creationId xmlns:a16="http://schemas.microsoft.com/office/drawing/2014/main" id="{2038FDD2-BF8D-494D-E2ED-A5D215D8AD4F}"/>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F0779C1B-E281-8C12-B8BC-8DDF5B7ABB13}"/>
              </a:ext>
            </a:extLst>
          </p:cNvPr>
          <p:cNvPicPr>
            <a:picLocks noChangeAspect="1"/>
          </p:cNvPicPr>
          <p:nvPr/>
        </p:nvPicPr>
        <p:blipFill>
          <a:blip r:embed="rId3"/>
          <a:stretch>
            <a:fillRect/>
          </a:stretch>
        </p:blipFill>
        <p:spPr>
          <a:xfrm>
            <a:off x="3130217" y="3329890"/>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buFont typeface="Wingdings" pitchFamily="2" charset="2"/>
              <a:buChar char="§"/>
            </a:pPr>
            <a:r>
              <a:rPr lang="en-US" sz="24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Next, we decoded the response content as a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function call and turn it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In addition, we performed web scraping from Wikipedia for Falcon 9 launch records with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 book: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josewilcox</a:t>
            </a:r>
            <a:r>
              <a:rPr lang="en-US" sz="2200" dirty="0">
                <a:solidFill>
                  <a:schemeClr val="accent3">
                    <a:lumMod val="25000"/>
                  </a:schemeClr>
                </a:solidFill>
                <a:latin typeface="Abadi" panose="020B0604020104020204" pitchFamily="34" charset="0"/>
              </a:rPr>
              <a:t>/IBM-Data-Science-Capstone-SpaceX/blob/cf3b70846764d1deed7c8d0eb9b144044d75a7a6/Data%20Collection%20API.ipynb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8">
            <a:extLst>
              <a:ext uri="{FF2B5EF4-FFF2-40B4-BE49-F238E27FC236}">
                <a16:creationId xmlns:a16="http://schemas.microsoft.com/office/drawing/2014/main" id="{D70E7801-B1B2-1011-D964-BD2EA41AC73E}"/>
              </a:ext>
            </a:extLst>
          </p:cNvPr>
          <p:cNvPicPr>
            <a:picLocks noChangeAspect="1"/>
          </p:cNvPicPr>
          <p:nvPr/>
        </p:nvPicPr>
        <p:blipFill>
          <a:blip r:embed="rId3"/>
          <a:stretch>
            <a:fillRect/>
          </a:stretch>
        </p:blipFill>
        <p:spPr>
          <a:xfrm>
            <a:off x="5910262" y="1498511"/>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josewilcox</a:t>
            </a:r>
            <a:r>
              <a:rPr lang="en-US" sz="2200" dirty="0">
                <a:solidFill>
                  <a:schemeClr val="accent3">
                    <a:lumMod val="25000"/>
                  </a:schemeClr>
                </a:solidFill>
                <a:latin typeface="Abadi" panose="020B0604020104020204" pitchFamily="34" charset="0"/>
              </a:rPr>
              <a:t>/IBM-Data-Science-Capstone-SpaceX/blob/02ba6937db9d13c5a8b491ce9869ca0710a51b51/Data%20Collection%20with%20Web%20Scraping.ipynb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a:extLst>
              <a:ext uri="{FF2B5EF4-FFF2-40B4-BE49-F238E27FC236}">
                <a16:creationId xmlns:a16="http://schemas.microsoft.com/office/drawing/2014/main" id="{3EFF3BC2-B8B8-1854-9C4E-F711816501DC}"/>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1816</TotalTime>
  <Words>2011</Words>
  <Application>Microsoft Macintosh PowerPoint</Application>
  <PresentationFormat>Panorámica</PresentationFormat>
  <Paragraphs>224</Paragraphs>
  <Slides>46</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Jose Luis Martin Egido</cp:lastModifiedBy>
  <cp:revision>205</cp:revision>
  <dcterms:created xsi:type="dcterms:W3CDTF">2021-04-29T18:58:34Z</dcterms:created>
  <dcterms:modified xsi:type="dcterms:W3CDTF">2024-03-26T02:03:58Z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